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6" r:id="rId2"/>
    <p:sldId id="274" r:id="rId3"/>
    <p:sldId id="265" r:id="rId4"/>
    <p:sldId id="267" r:id="rId5"/>
    <p:sldId id="271" r:id="rId6"/>
    <p:sldId id="263" r:id="rId7"/>
    <p:sldId id="260" r:id="rId8"/>
    <p:sldId id="268" r:id="rId9"/>
    <p:sldId id="261" r:id="rId10"/>
    <p:sldId id="272" r:id="rId11"/>
    <p:sldId id="264" r:id="rId12"/>
    <p:sldId id="275" r:id="rId13"/>
    <p:sldId id="273" r:id="rId1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inancial Aid" initials="FA"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2" d="100"/>
          <a:sy n="62" d="100"/>
        </p:scale>
        <p:origin x="1056"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2930" tIns="46465" rIns="92930" bIns="46465"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2930" tIns="46465" rIns="92930" bIns="46465" rtlCol="0"/>
          <a:lstStyle>
            <a:lvl1pPr algn="r">
              <a:defRPr sz="1200"/>
            </a:lvl1pPr>
          </a:lstStyle>
          <a:p>
            <a:fld id="{F064CDB0-FC97-464A-A923-43B638F29041}" type="datetimeFigureOut">
              <a:rPr lang="en-US" smtClean="0"/>
              <a:t>7/21/2016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2930" tIns="46465" rIns="92930" bIns="46465" rtlCol="0" anchor="ctr"/>
          <a:lstStyle/>
          <a:p>
            <a:endParaRPr lang="en-US" dirty="0"/>
          </a:p>
        </p:txBody>
      </p:sp>
      <p:sp>
        <p:nvSpPr>
          <p:cNvPr id="5" name="Notes Placeholder 4"/>
          <p:cNvSpPr>
            <a:spLocks noGrp="1"/>
          </p:cNvSpPr>
          <p:nvPr>
            <p:ph type="body" sz="quarter" idx="3"/>
          </p:nvPr>
        </p:nvSpPr>
        <p:spPr>
          <a:xfrm>
            <a:off x="701040" y="4473892"/>
            <a:ext cx="5608320" cy="3660457"/>
          </a:xfrm>
          <a:prstGeom prst="rect">
            <a:avLst/>
          </a:prstGeom>
        </p:spPr>
        <p:txBody>
          <a:bodyPr vert="horz" lIns="92930" tIns="46465" rIns="92930" bIns="464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3037840" cy="466434"/>
          </a:xfrm>
          <a:prstGeom prst="rect">
            <a:avLst/>
          </a:prstGeom>
        </p:spPr>
        <p:txBody>
          <a:bodyPr vert="horz" lIns="92930" tIns="46465" rIns="92930" bIns="4646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8"/>
            <a:ext cx="3037840" cy="466434"/>
          </a:xfrm>
          <a:prstGeom prst="rect">
            <a:avLst/>
          </a:prstGeom>
        </p:spPr>
        <p:txBody>
          <a:bodyPr vert="horz" lIns="92930" tIns="46465" rIns="92930" bIns="46465" rtlCol="0" anchor="b"/>
          <a:lstStyle>
            <a:lvl1pPr algn="r">
              <a:defRPr sz="1200"/>
            </a:lvl1pPr>
          </a:lstStyle>
          <a:p>
            <a:fld id="{B828035E-58EB-455E-8C33-FFB17E6D3ECE}" type="slidenum">
              <a:rPr lang="en-US" smtClean="0"/>
              <a:t>‹#›</a:t>
            </a:fld>
            <a:endParaRPr lang="en-US" dirty="0"/>
          </a:p>
        </p:txBody>
      </p:sp>
    </p:spTree>
    <p:extLst>
      <p:ext uri="{BB962C8B-B14F-4D97-AF65-F5344CB8AC3E}">
        <p14:creationId xmlns:p14="http://schemas.microsoft.com/office/powerpoint/2010/main" val="3903362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035E-58EB-455E-8C33-FFB17E6D3ECE}" type="slidenum">
              <a:rPr lang="en-US" smtClean="0"/>
              <a:t>3</a:t>
            </a:fld>
            <a:endParaRPr lang="en-US" dirty="0"/>
          </a:p>
        </p:txBody>
      </p:sp>
    </p:spTree>
    <p:extLst>
      <p:ext uri="{BB962C8B-B14F-4D97-AF65-F5344CB8AC3E}">
        <p14:creationId xmlns:p14="http://schemas.microsoft.com/office/powerpoint/2010/main" val="284019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035E-58EB-455E-8C33-FFB17E6D3ECE}" type="slidenum">
              <a:rPr lang="en-US" smtClean="0"/>
              <a:t>4</a:t>
            </a:fld>
            <a:endParaRPr lang="en-US" dirty="0"/>
          </a:p>
        </p:txBody>
      </p:sp>
    </p:spTree>
    <p:extLst>
      <p:ext uri="{BB962C8B-B14F-4D97-AF65-F5344CB8AC3E}">
        <p14:creationId xmlns:p14="http://schemas.microsoft.com/office/powerpoint/2010/main" val="2667698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035E-58EB-455E-8C33-FFB17E6D3ECE}" type="slidenum">
              <a:rPr lang="en-US" smtClean="0"/>
              <a:t>5</a:t>
            </a:fld>
            <a:endParaRPr lang="en-US" dirty="0"/>
          </a:p>
        </p:txBody>
      </p:sp>
    </p:spTree>
    <p:extLst>
      <p:ext uri="{BB962C8B-B14F-4D97-AF65-F5344CB8AC3E}">
        <p14:creationId xmlns:p14="http://schemas.microsoft.com/office/powerpoint/2010/main" val="2563406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035E-58EB-455E-8C33-FFB17E6D3ECE}" type="slidenum">
              <a:rPr lang="en-US" smtClean="0"/>
              <a:t>6</a:t>
            </a:fld>
            <a:endParaRPr lang="en-US" dirty="0"/>
          </a:p>
        </p:txBody>
      </p:sp>
    </p:spTree>
    <p:extLst>
      <p:ext uri="{BB962C8B-B14F-4D97-AF65-F5344CB8AC3E}">
        <p14:creationId xmlns:p14="http://schemas.microsoft.com/office/powerpoint/2010/main" val="2906192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035E-58EB-455E-8C33-FFB17E6D3ECE}" type="slidenum">
              <a:rPr lang="en-US" smtClean="0"/>
              <a:t>7</a:t>
            </a:fld>
            <a:endParaRPr lang="en-US" dirty="0"/>
          </a:p>
        </p:txBody>
      </p:sp>
    </p:spTree>
    <p:extLst>
      <p:ext uri="{BB962C8B-B14F-4D97-AF65-F5344CB8AC3E}">
        <p14:creationId xmlns:p14="http://schemas.microsoft.com/office/powerpoint/2010/main" val="1401712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a:t>
            </a:r>
            <a:r>
              <a:rPr lang="en-US" baseline="0" dirty="0" smtClean="0"/>
              <a:t> you have loans from a previous school while you are attending Valley, they can be placed in an in-school deferment status.  Please ask your FA advisors to assist you.</a:t>
            </a:r>
            <a:endParaRPr lang="en-US" dirty="0"/>
          </a:p>
        </p:txBody>
      </p:sp>
      <p:sp>
        <p:nvSpPr>
          <p:cNvPr id="4" name="Slide Number Placeholder 3"/>
          <p:cNvSpPr>
            <a:spLocks noGrp="1"/>
          </p:cNvSpPr>
          <p:nvPr>
            <p:ph type="sldNum" sz="quarter" idx="10"/>
          </p:nvPr>
        </p:nvSpPr>
        <p:spPr/>
        <p:txBody>
          <a:bodyPr/>
          <a:lstStyle/>
          <a:p>
            <a:fld id="{B828035E-58EB-455E-8C33-FFB17E6D3ECE}" type="slidenum">
              <a:rPr lang="en-US" smtClean="0"/>
              <a:t>9</a:t>
            </a:fld>
            <a:endParaRPr lang="en-US" dirty="0"/>
          </a:p>
        </p:txBody>
      </p:sp>
    </p:spTree>
    <p:extLst>
      <p:ext uri="{BB962C8B-B14F-4D97-AF65-F5344CB8AC3E}">
        <p14:creationId xmlns:p14="http://schemas.microsoft.com/office/powerpoint/2010/main" val="1431730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28035E-58EB-455E-8C33-FFB17E6D3ECE}" type="slidenum">
              <a:rPr lang="en-US" smtClean="0"/>
              <a:t>10</a:t>
            </a:fld>
            <a:endParaRPr lang="en-US" dirty="0"/>
          </a:p>
        </p:txBody>
      </p:sp>
    </p:spTree>
    <p:extLst>
      <p:ext uri="{BB962C8B-B14F-4D97-AF65-F5344CB8AC3E}">
        <p14:creationId xmlns:p14="http://schemas.microsoft.com/office/powerpoint/2010/main" val="1431730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9F8768-3E73-4C56-B68E-580249FCA77B}" type="datetimeFigureOut">
              <a:rPr lang="en-US" smtClean="0"/>
              <a:t>7/21/2016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639D2-CD80-4E0D-97F5-D2802A24D046}" type="slidenum">
              <a:rPr lang="en-US" smtClean="0"/>
              <a:t>‹#›</a:t>
            </a:fld>
            <a:endParaRPr lang="en-US" dirty="0"/>
          </a:p>
        </p:txBody>
      </p:sp>
    </p:spTree>
    <p:extLst>
      <p:ext uri="{BB962C8B-B14F-4D97-AF65-F5344CB8AC3E}">
        <p14:creationId xmlns:p14="http://schemas.microsoft.com/office/powerpoint/2010/main" val="3507698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9F8768-3E73-4C56-B68E-580249FCA77B}" type="datetimeFigureOut">
              <a:rPr lang="en-US" smtClean="0"/>
              <a:t>7/21/2016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639D2-CD80-4E0D-97F5-D2802A24D046}" type="slidenum">
              <a:rPr lang="en-US" smtClean="0"/>
              <a:t>‹#›</a:t>
            </a:fld>
            <a:endParaRPr lang="en-US" dirty="0"/>
          </a:p>
        </p:txBody>
      </p:sp>
    </p:spTree>
    <p:extLst>
      <p:ext uri="{BB962C8B-B14F-4D97-AF65-F5344CB8AC3E}">
        <p14:creationId xmlns:p14="http://schemas.microsoft.com/office/powerpoint/2010/main" val="792017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9F8768-3E73-4C56-B68E-580249FCA77B}" type="datetimeFigureOut">
              <a:rPr lang="en-US" smtClean="0"/>
              <a:t>7/21/2016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639D2-CD80-4E0D-97F5-D2802A24D046}" type="slidenum">
              <a:rPr lang="en-US" smtClean="0"/>
              <a:t>‹#›</a:t>
            </a:fld>
            <a:endParaRPr lang="en-US" dirty="0"/>
          </a:p>
        </p:txBody>
      </p:sp>
    </p:spTree>
    <p:extLst>
      <p:ext uri="{BB962C8B-B14F-4D97-AF65-F5344CB8AC3E}">
        <p14:creationId xmlns:p14="http://schemas.microsoft.com/office/powerpoint/2010/main" val="115278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9F8768-3E73-4C56-B68E-580249FCA77B}" type="datetimeFigureOut">
              <a:rPr lang="en-US" smtClean="0"/>
              <a:t>7/21/2016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639D2-CD80-4E0D-97F5-D2802A24D046}" type="slidenum">
              <a:rPr lang="en-US" smtClean="0"/>
              <a:t>‹#›</a:t>
            </a:fld>
            <a:endParaRPr lang="en-US" dirty="0"/>
          </a:p>
        </p:txBody>
      </p:sp>
    </p:spTree>
    <p:extLst>
      <p:ext uri="{BB962C8B-B14F-4D97-AF65-F5344CB8AC3E}">
        <p14:creationId xmlns:p14="http://schemas.microsoft.com/office/powerpoint/2010/main" val="3240865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9F8768-3E73-4C56-B68E-580249FCA77B}" type="datetimeFigureOut">
              <a:rPr lang="en-US" smtClean="0"/>
              <a:t>7/21/2016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51639D2-CD80-4E0D-97F5-D2802A24D046}" type="slidenum">
              <a:rPr lang="en-US" smtClean="0"/>
              <a:t>‹#›</a:t>
            </a:fld>
            <a:endParaRPr lang="en-US" dirty="0"/>
          </a:p>
        </p:txBody>
      </p:sp>
    </p:spTree>
    <p:extLst>
      <p:ext uri="{BB962C8B-B14F-4D97-AF65-F5344CB8AC3E}">
        <p14:creationId xmlns:p14="http://schemas.microsoft.com/office/powerpoint/2010/main" val="2480006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9F8768-3E73-4C56-B68E-580249FCA77B}" type="datetimeFigureOut">
              <a:rPr lang="en-US" smtClean="0"/>
              <a:t>7/21/2016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1639D2-CD80-4E0D-97F5-D2802A24D046}" type="slidenum">
              <a:rPr lang="en-US" smtClean="0"/>
              <a:t>‹#›</a:t>
            </a:fld>
            <a:endParaRPr lang="en-US" dirty="0"/>
          </a:p>
        </p:txBody>
      </p:sp>
    </p:spTree>
    <p:extLst>
      <p:ext uri="{BB962C8B-B14F-4D97-AF65-F5344CB8AC3E}">
        <p14:creationId xmlns:p14="http://schemas.microsoft.com/office/powerpoint/2010/main" val="1003050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9F8768-3E73-4C56-B68E-580249FCA77B}" type="datetimeFigureOut">
              <a:rPr lang="en-US" smtClean="0"/>
              <a:t>7/21/2016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51639D2-CD80-4E0D-97F5-D2802A24D046}" type="slidenum">
              <a:rPr lang="en-US" smtClean="0"/>
              <a:t>‹#›</a:t>
            </a:fld>
            <a:endParaRPr lang="en-US" dirty="0"/>
          </a:p>
        </p:txBody>
      </p:sp>
    </p:spTree>
    <p:extLst>
      <p:ext uri="{BB962C8B-B14F-4D97-AF65-F5344CB8AC3E}">
        <p14:creationId xmlns:p14="http://schemas.microsoft.com/office/powerpoint/2010/main" val="173366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9F8768-3E73-4C56-B68E-580249FCA77B}" type="datetimeFigureOut">
              <a:rPr lang="en-US" smtClean="0"/>
              <a:t>7/21/2016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51639D2-CD80-4E0D-97F5-D2802A24D046}" type="slidenum">
              <a:rPr lang="en-US" smtClean="0"/>
              <a:t>‹#›</a:t>
            </a:fld>
            <a:endParaRPr lang="en-US" dirty="0"/>
          </a:p>
        </p:txBody>
      </p:sp>
    </p:spTree>
    <p:extLst>
      <p:ext uri="{BB962C8B-B14F-4D97-AF65-F5344CB8AC3E}">
        <p14:creationId xmlns:p14="http://schemas.microsoft.com/office/powerpoint/2010/main" val="1298667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9F8768-3E73-4C56-B68E-580249FCA77B}" type="datetimeFigureOut">
              <a:rPr lang="en-US" smtClean="0"/>
              <a:t>7/21/2016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51639D2-CD80-4E0D-97F5-D2802A24D046}" type="slidenum">
              <a:rPr lang="en-US" smtClean="0"/>
              <a:t>‹#›</a:t>
            </a:fld>
            <a:endParaRPr lang="en-US" dirty="0"/>
          </a:p>
        </p:txBody>
      </p:sp>
    </p:spTree>
    <p:extLst>
      <p:ext uri="{BB962C8B-B14F-4D97-AF65-F5344CB8AC3E}">
        <p14:creationId xmlns:p14="http://schemas.microsoft.com/office/powerpoint/2010/main" val="2616545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9F8768-3E73-4C56-B68E-580249FCA77B}" type="datetimeFigureOut">
              <a:rPr lang="en-US" smtClean="0"/>
              <a:t>7/21/2016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1639D2-CD80-4E0D-97F5-D2802A24D046}" type="slidenum">
              <a:rPr lang="en-US" smtClean="0"/>
              <a:t>‹#›</a:t>
            </a:fld>
            <a:endParaRPr lang="en-US" dirty="0"/>
          </a:p>
        </p:txBody>
      </p:sp>
    </p:spTree>
    <p:extLst>
      <p:ext uri="{BB962C8B-B14F-4D97-AF65-F5344CB8AC3E}">
        <p14:creationId xmlns:p14="http://schemas.microsoft.com/office/powerpoint/2010/main" val="2727803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9F8768-3E73-4C56-B68E-580249FCA77B}" type="datetimeFigureOut">
              <a:rPr lang="en-US" smtClean="0"/>
              <a:t>7/21/2016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51639D2-CD80-4E0D-97F5-D2802A24D046}" type="slidenum">
              <a:rPr lang="en-US" smtClean="0"/>
              <a:t>‹#›</a:t>
            </a:fld>
            <a:endParaRPr lang="en-US" dirty="0"/>
          </a:p>
        </p:txBody>
      </p:sp>
    </p:spTree>
    <p:extLst>
      <p:ext uri="{BB962C8B-B14F-4D97-AF65-F5344CB8AC3E}">
        <p14:creationId xmlns:p14="http://schemas.microsoft.com/office/powerpoint/2010/main" val="3397390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9F8768-3E73-4C56-B68E-580249FCA77B}" type="datetimeFigureOut">
              <a:rPr lang="en-US" smtClean="0"/>
              <a:t>7/21/2016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1639D2-CD80-4E0D-97F5-D2802A24D046}" type="slidenum">
              <a:rPr lang="en-US" smtClean="0"/>
              <a:t>‹#›</a:t>
            </a:fld>
            <a:endParaRPr lang="en-US" dirty="0"/>
          </a:p>
        </p:txBody>
      </p:sp>
    </p:spTree>
    <p:extLst>
      <p:ext uri="{BB962C8B-B14F-4D97-AF65-F5344CB8AC3E}">
        <p14:creationId xmlns:p14="http://schemas.microsoft.com/office/powerpoint/2010/main" val="22249014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tudentloans.gov/"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8" Type="http://schemas.openxmlformats.org/officeDocument/2006/relationships/hyperlink" Target="http://www.edfinancial.com/DL" TargetMode="External"/><Relationship Id="rId3" Type="http://schemas.openxmlformats.org/officeDocument/2006/relationships/hyperlink" Target="http://www.navient.com/" TargetMode="External"/><Relationship Id="rId7" Type="http://schemas.openxmlformats.org/officeDocument/2006/relationships/hyperlink" Target="http://www.mohela.com/" TargetMode="External"/><Relationship Id="rId12" Type="http://schemas.openxmlformats.org/officeDocument/2006/relationships/hyperlink" Target="http://www.vsacfederalloans.org/" TargetMode="External"/><Relationship Id="rId2" Type="http://schemas.openxmlformats.org/officeDocument/2006/relationships/hyperlink" Target="http://www.valley.edu/" TargetMode="External"/><Relationship Id="rId1" Type="http://schemas.openxmlformats.org/officeDocument/2006/relationships/slideLayout" Target="../slideLayouts/slideLayout2.xml"/><Relationship Id="rId6" Type="http://schemas.openxmlformats.org/officeDocument/2006/relationships/hyperlink" Target="http://www.myfedloan.org/" TargetMode="External"/><Relationship Id="rId11" Type="http://schemas.openxmlformats.org/officeDocument/2006/relationships/hyperlink" Target="http://www.osla.org/" TargetMode="External"/><Relationship Id="rId5" Type="http://schemas.openxmlformats.org/officeDocument/2006/relationships/hyperlink" Target="http://www.mygreatlakes.org/" TargetMode="External"/><Relationship Id="rId10" Type="http://schemas.openxmlformats.org/officeDocument/2006/relationships/hyperlink" Target="http://www.gsmr.org/" TargetMode="External"/><Relationship Id="rId4" Type="http://schemas.openxmlformats.org/officeDocument/2006/relationships/hyperlink" Target="http://www.nelnet.com/" TargetMode="External"/><Relationship Id="rId9" Type="http://schemas.openxmlformats.org/officeDocument/2006/relationships/hyperlink" Target="http://www.mycornerstoneloan.org/"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Financial Aid Plain Talk</a:t>
            </a:r>
            <a:endParaRPr lang="en-US" b="1" dirty="0"/>
          </a:p>
        </p:txBody>
      </p:sp>
      <p:sp>
        <p:nvSpPr>
          <p:cNvPr id="3" name="Subtitle 2"/>
          <p:cNvSpPr>
            <a:spLocks noGrp="1"/>
          </p:cNvSpPr>
          <p:nvPr>
            <p:ph type="subTitle" idx="1"/>
          </p:nvPr>
        </p:nvSpPr>
        <p:spPr/>
        <p:txBody>
          <a:bodyPr/>
          <a:lstStyle/>
          <a:p>
            <a:r>
              <a:rPr lang="en-US" dirty="0" smtClean="0"/>
              <a:t>Your Student Loan Responsibilities to our Benevolent Government</a:t>
            </a:r>
            <a:endParaRPr lang="en-US" dirty="0"/>
          </a:p>
        </p:txBody>
      </p:sp>
      <p:pic>
        <p:nvPicPr>
          <p:cNvPr id="1026" name="Picture 2" descr="valley-college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37778" y="5102087"/>
            <a:ext cx="4612943" cy="1755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003302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Income Based Repayment Plans</a:t>
            </a:r>
            <a:endParaRPr lang="en-US" b="1" dirty="0"/>
          </a:p>
        </p:txBody>
      </p:sp>
      <p:sp>
        <p:nvSpPr>
          <p:cNvPr id="3" name="Content Placeholder 2"/>
          <p:cNvSpPr>
            <a:spLocks noGrp="1"/>
          </p:cNvSpPr>
          <p:nvPr>
            <p:ph idx="1"/>
          </p:nvPr>
        </p:nvSpPr>
        <p:spPr>
          <a:xfrm>
            <a:off x="838199" y="1825625"/>
            <a:ext cx="11080847" cy="4351338"/>
          </a:xfrm>
        </p:spPr>
        <p:txBody>
          <a:bodyPr/>
          <a:lstStyle/>
          <a:p>
            <a:r>
              <a:rPr lang="en-US" sz="3200" dirty="0" smtClean="0"/>
              <a:t>Based on your income</a:t>
            </a:r>
          </a:p>
          <a:p>
            <a:pPr lvl="1"/>
            <a:r>
              <a:rPr lang="en-US" sz="2800" dirty="0" smtClean="0"/>
              <a:t>Payments can be as low as $0</a:t>
            </a:r>
            <a:endParaRPr lang="en-US" sz="2800" dirty="0"/>
          </a:p>
          <a:p>
            <a:pPr lvl="1"/>
            <a:r>
              <a:rPr lang="en-US" sz="2800" dirty="0" smtClean="0"/>
              <a:t>No other loan company or bank will do this!  (Thank you U.S. Govt!)</a:t>
            </a:r>
          </a:p>
          <a:p>
            <a:pPr marL="0" indent="0">
              <a:buNone/>
            </a:pPr>
            <a:r>
              <a:rPr lang="en-US" sz="3200" dirty="0" smtClean="0"/>
              <a:t>To apply submit:</a:t>
            </a:r>
          </a:p>
          <a:p>
            <a:r>
              <a:rPr lang="en-US" dirty="0" smtClean="0"/>
              <a:t>Income-Driven Repayment Plan request at </a:t>
            </a:r>
            <a:r>
              <a:rPr lang="en-US" dirty="0" smtClean="0">
                <a:hlinkClick r:id="rId3"/>
              </a:rPr>
              <a:t>http://www.studentloans.gov</a:t>
            </a:r>
            <a:r>
              <a:rPr lang="en-US" dirty="0" smtClean="0"/>
              <a:t> or </a:t>
            </a:r>
          </a:p>
          <a:p>
            <a:r>
              <a:rPr lang="en-US" dirty="0" smtClean="0"/>
              <a:t>paper application to your loan servicer.</a:t>
            </a:r>
          </a:p>
          <a:p>
            <a:pPr marL="0" indent="0">
              <a:buNone/>
            </a:pPr>
            <a:endParaRPr lang="en-US" dirty="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29852" y="4421875"/>
            <a:ext cx="3389194" cy="2436125"/>
          </a:xfrm>
          <a:prstGeom prst="rect">
            <a:avLst/>
          </a:prstGeom>
        </p:spPr>
      </p:pic>
    </p:spTree>
    <p:extLst>
      <p:ext uri="{BB962C8B-B14F-4D97-AF65-F5344CB8AC3E}">
        <p14:creationId xmlns:p14="http://schemas.microsoft.com/office/powerpoint/2010/main" val="39638331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Look at all the help you get!</a:t>
            </a:r>
            <a:endParaRPr lang="en-US" b="1" dirty="0"/>
          </a:p>
        </p:txBody>
      </p:sp>
      <p:sp>
        <p:nvSpPr>
          <p:cNvPr id="3" name="Content Placeholder 2"/>
          <p:cNvSpPr>
            <a:spLocks noGrp="1"/>
          </p:cNvSpPr>
          <p:nvPr>
            <p:ph idx="1"/>
          </p:nvPr>
        </p:nvSpPr>
        <p:spPr/>
        <p:txBody>
          <a:bodyPr>
            <a:normAutofit/>
          </a:bodyPr>
          <a:lstStyle/>
          <a:p>
            <a:pPr marL="0" indent="0">
              <a:buNone/>
            </a:pPr>
            <a:r>
              <a:rPr lang="en-US" b="1" dirty="0" smtClean="0"/>
              <a:t>Valley Servicers:</a:t>
            </a:r>
          </a:p>
          <a:p>
            <a:pPr marL="0" indent="0">
              <a:buNone/>
            </a:pPr>
            <a:r>
              <a:rPr lang="en-US" dirty="0" smtClean="0"/>
              <a:t>Valley College 			(304) 620-3019   </a:t>
            </a:r>
            <a:r>
              <a:rPr lang="en-US" dirty="0" smtClean="0">
                <a:hlinkClick r:id="rId2"/>
              </a:rPr>
              <a:t>www.valley.edu</a:t>
            </a:r>
            <a:r>
              <a:rPr lang="en-US" dirty="0" smtClean="0"/>
              <a:t> </a:t>
            </a:r>
          </a:p>
          <a:p>
            <a:pPr marL="0" indent="0">
              <a:buNone/>
            </a:pPr>
            <a:endParaRPr lang="en-US" b="1" dirty="0" smtClean="0"/>
          </a:p>
          <a:p>
            <a:pPr marL="0" indent="0">
              <a:buNone/>
            </a:pPr>
            <a:r>
              <a:rPr lang="en-US" b="1" dirty="0" smtClean="0"/>
              <a:t>Federal Loan Servicers (You will have at least one of these)</a:t>
            </a:r>
          </a:p>
          <a:p>
            <a:pPr marL="0" indent="0">
              <a:buNone/>
            </a:pPr>
            <a:endParaRPr lang="en-US" dirty="0" smtClean="0"/>
          </a:p>
        </p:txBody>
      </p:sp>
      <p:graphicFrame>
        <p:nvGraphicFramePr>
          <p:cNvPr id="5" name="Table 4"/>
          <p:cNvGraphicFramePr>
            <a:graphicFrameLocks noGrp="1"/>
          </p:cNvGraphicFramePr>
          <p:nvPr>
            <p:extLst>
              <p:ext uri="{D42A27DB-BD31-4B8C-83A1-F6EECF244321}">
                <p14:modId xmlns:p14="http://schemas.microsoft.com/office/powerpoint/2010/main" val="3273682758"/>
              </p:ext>
            </p:extLst>
          </p:nvPr>
        </p:nvGraphicFramePr>
        <p:xfrm>
          <a:off x="995423" y="3819643"/>
          <a:ext cx="9201872" cy="2720050"/>
        </p:xfrm>
        <a:graphic>
          <a:graphicData uri="http://schemas.openxmlformats.org/drawingml/2006/table">
            <a:tbl>
              <a:tblPr>
                <a:tableStyleId>{5C22544A-7EE6-4342-B048-85BDC9FD1C3A}</a:tableStyleId>
              </a:tblPr>
              <a:tblGrid>
                <a:gridCol w="2803219"/>
                <a:gridCol w="2315703"/>
                <a:gridCol w="4082950"/>
              </a:tblGrid>
              <a:tr h="241210">
                <a:tc>
                  <a:txBody>
                    <a:bodyPr/>
                    <a:lstStyle/>
                    <a:p>
                      <a:pPr algn="l" fontAlgn="b"/>
                      <a:r>
                        <a:rPr lang="en-US" sz="1100" u="none" strike="noStrike" dirty="0">
                          <a:effectLst/>
                        </a:rPr>
                        <a:t>Servicer Name</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Phone Number</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Website</a:t>
                      </a:r>
                      <a:endParaRPr lang="en-US" sz="1100" b="1" i="0" u="none" strike="noStrike" dirty="0">
                        <a:solidFill>
                          <a:srgbClr val="000000"/>
                        </a:solidFill>
                        <a:effectLst/>
                        <a:latin typeface="Calibri" panose="020F0502020204030204" pitchFamily="34" charset="0"/>
                      </a:endParaRPr>
                    </a:p>
                  </a:txBody>
                  <a:tcPr marL="7620" marR="7620" marT="7620" marB="0" anchor="b"/>
                </a:tc>
              </a:tr>
              <a:tr h="247884">
                <a:tc>
                  <a:txBody>
                    <a:bodyPr/>
                    <a:lstStyle/>
                    <a:p>
                      <a:pPr algn="l" fontAlgn="b"/>
                      <a:r>
                        <a:rPr lang="en-US" sz="1100" u="none" strike="noStrike" dirty="0">
                          <a:effectLst/>
                        </a:rPr>
                        <a:t>Navient</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1-800-722-1300</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sng" strike="noStrike" dirty="0">
                          <a:effectLst/>
                          <a:hlinkClick r:id="rId3"/>
                        </a:rPr>
                        <a:t>www.navient.com</a:t>
                      </a:r>
                      <a:endParaRPr lang="en-US" sz="1100" b="0" i="0" u="sng" strike="noStrike" dirty="0">
                        <a:solidFill>
                          <a:srgbClr val="0563C1"/>
                        </a:solidFill>
                        <a:effectLst/>
                        <a:latin typeface="Calibri" panose="020F0502020204030204" pitchFamily="34" charset="0"/>
                      </a:endParaRPr>
                    </a:p>
                  </a:txBody>
                  <a:tcPr marL="7620" marR="7620" marT="7620" marB="0" anchor="b"/>
                </a:tc>
              </a:tr>
              <a:tr h="247884">
                <a:tc>
                  <a:txBody>
                    <a:bodyPr/>
                    <a:lstStyle/>
                    <a:p>
                      <a:pPr algn="l" fontAlgn="b"/>
                      <a:r>
                        <a:rPr lang="en-US" sz="1100" u="none" strike="noStrike" dirty="0">
                          <a:effectLst/>
                        </a:rPr>
                        <a:t>Nelnet</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1-888-486-4722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sng" strike="noStrike" dirty="0">
                          <a:effectLst/>
                          <a:hlinkClick r:id="rId4"/>
                        </a:rPr>
                        <a:t>www.nelnet.com</a:t>
                      </a:r>
                      <a:endParaRPr lang="en-US" sz="1100" b="0" i="0" u="sng" strike="noStrike" dirty="0">
                        <a:solidFill>
                          <a:srgbClr val="0563C1"/>
                        </a:solidFill>
                        <a:effectLst/>
                        <a:latin typeface="Calibri" panose="020F0502020204030204" pitchFamily="34" charset="0"/>
                      </a:endParaRPr>
                    </a:p>
                  </a:txBody>
                  <a:tcPr marL="7620" marR="7620" marT="7620" marB="0" anchor="b"/>
                </a:tc>
              </a:tr>
              <a:tr h="247884">
                <a:tc>
                  <a:txBody>
                    <a:bodyPr/>
                    <a:lstStyle/>
                    <a:p>
                      <a:pPr algn="l" fontAlgn="b"/>
                      <a:r>
                        <a:rPr lang="en-US" sz="1100" u="none" strike="noStrike" dirty="0">
                          <a:effectLst/>
                        </a:rPr>
                        <a:t>Great Lakes</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1-800-236-4300</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sng" strike="noStrike" dirty="0">
                          <a:effectLst/>
                          <a:hlinkClick r:id="rId5"/>
                        </a:rPr>
                        <a:t>www.mygreatlakes.org</a:t>
                      </a:r>
                      <a:endParaRPr lang="en-US" sz="1100" b="0" i="0" u="sng" strike="noStrike" dirty="0">
                        <a:solidFill>
                          <a:srgbClr val="0563C1"/>
                        </a:solidFill>
                        <a:effectLst/>
                        <a:latin typeface="Calibri" panose="020F0502020204030204" pitchFamily="34" charset="0"/>
                      </a:endParaRPr>
                    </a:p>
                  </a:txBody>
                  <a:tcPr marL="7620" marR="7620" marT="7620" marB="0" anchor="b"/>
                </a:tc>
              </a:tr>
              <a:tr h="247884">
                <a:tc>
                  <a:txBody>
                    <a:bodyPr/>
                    <a:lstStyle/>
                    <a:p>
                      <a:pPr algn="l" fontAlgn="b"/>
                      <a:r>
                        <a:rPr lang="en-US" sz="1100" u="none" strike="noStrike" dirty="0">
                          <a:effectLst/>
                        </a:rPr>
                        <a:t>Fed Loans (PHEAA)</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1-800-699-2908</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sng" strike="noStrike" dirty="0">
                          <a:effectLst/>
                          <a:hlinkClick r:id="rId6"/>
                        </a:rPr>
                        <a:t>www.myfedloan.org</a:t>
                      </a:r>
                      <a:endParaRPr lang="en-US" sz="1100" b="0" i="0" u="sng" strike="noStrike" dirty="0">
                        <a:solidFill>
                          <a:srgbClr val="0563C1"/>
                        </a:solidFill>
                        <a:effectLst/>
                        <a:latin typeface="Calibri" panose="020F0502020204030204" pitchFamily="34" charset="0"/>
                      </a:endParaRPr>
                    </a:p>
                  </a:txBody>
                  <a:tcPr marL="7620" marR="7620" marT="7620" marB="0" anchor="b"/>
                </a:tc>
              </a:tr>
              <a:tr h="247884">
                <a:tc>
                  <a:txBody>
                    <a:bodyPr/>
                    <a:lstStyle/>
                    <a:p>
                      <a:pPr algn="l" fontAlgn="b"/>
                      <a:r>
                        <a:rPr lang="en-US" sz="1100" u="none" strike="noStrike" dirty="0">
                          <a:effectLst/>
                        </a:rPr>
                        <a:t>MOHELA</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1-888-866-4352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sng" strike="noStrike" dirty="0">
                          <a:effectLst/>
                          <a:hlinkClick r:id="rId7"/>
                        </a:rPr>
                        <a:t>www.mohela.com</a:t>
                      </a:r>
                      <a:endParaRPr lang="en-US" sz="1100" b="0" i="0" u="sng" strike="noStrike" dirty="0">
                        <a:solidFill>
                          <a:srgbClr val="0563C1"/>
                        </a:solidFill>
                        <a:effectLst/>
                        <a:latin typeface="Calibri" panose="020F0502020204030204" pitchFamily="34" charset="0"/>
                      </a:endParaRPr>
                    </a:p>
                  </a:txBody>
                  <a:tcPr marL="7620" marR="7620" marT="7620" marB="0" anchor="b"/>
                </a:tc>
              </a:tr>
              <a:tr h="247884">
                <a:tc>
                  <a:txBody>
                    <a:bodyPr/>
                    <a:lstStyle/>
                    <a:p>
                      <a:pPr algn="l" fontAlgn="b"/>
                      <a:r>
                        <a:rPr lang="en-US" sz="1100" u="none" strike="noStrike" dirty="0">
                          <a:effectLst/>
                        </a:rPr>
                        <a:t>ESA/EdFinancial</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1-855-337-6884</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sng" strike="noStrike" dirty="0">
                          <a:effectLst/>
                          <a:hlinkClick r:id="rId8"/>
                        </a:rPr>
                        <a:t>www.edfinancial.com/DL</a:t>
                      </a:r>
                      <a:endParaRPr lang="en-US" sz="1100" b="0" i="0" u="sng" strike="noStrike" dirty="0">
                        <a:solidFill>
                          <a:srgbClr val="0563C1"/>
                        </a:solidFill>
                        <a:effectLst/>
                        <a:latin typeface="Calibri" panose="020F0502020204030204" pitchFamily="34" charset="0"/>
                      </a:endParaRPr>
                    </a:p>
                  </a:txBody>
                  <a:tcPr marL="7620" marR="7620" marT="7620" marB="0" anchor="b"/>
                </a:tc>
              </a:tr>
              <a:tr h="247884">
                <a:tc>
                  <a:txBody>
                    <a:bodyPr/>
                    <a:lstStyle/>
                    <a:p>
                      <a:pPr algn="l" fontAlgn="b"/>
                      <a:r>
                        <a:rPr lang="en-US" sz="1100" u="none" strike="noStrike" dirty="0">
                          <a:effectLst/>
                        </a:rPr>
                        <a:t>CornerStone</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1-800-663-1662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sng" strike="noStrike" dirty="0">
                          <a:effectLst/>
                          <a:hlinkClick r:id="rId9"/>
                        </a:rPr>
                        <a:t>www.mycornerstoneloan.org</a:t>
                      </a:r>
                      <a:endParaRPr lang="en-US" sz="1100" b="0" i="0" u="sng" strike="noStrike" dirty="0">
                        <a:solidFill>
                          <a:srgbClr val="0563C1"/>
                        </a:solidFill>
                        <a:effectLst/>
                        <a:latin typeface="Calibri" panose="020F0502020204030204" pitchFamily="34" charset="0"/>
                      </a:endParaRPr>
                    </a:p>
                  </a:txBody>
                  <a:tcPr marL="7620" marR="7620" marT="7620" marB="0" anchor="b"/>
                </a:tc>
              </a:tr>
              <a:tr h="247884">
                <a:tc>
                  <a:txBody>
                    <a:bodyPr/>
                    <a:lstStyle/>
                    <a:p>
                      <a:pPr algn="l" fontAlgn="b"/>
                      <a:r>
                        <a:rPr lang="en-US" sz="1100" u="none" strike="noStrike" dirty="0">
                          <a:effectLst/>
                        </a:rPr>
                        <a:t>Granite State</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1-888-556-0022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sng" strike="noStrike" dirty="0">
                          <a:effectLst/>
                          <a:hlinkClick r:id="rId10"/>
                        </a:rPr>
                        <a:t>www.gsmr.org</a:t>
                      </a:r>
                      <a:endParaRPr lang="en-US" sz="1100" b="0" i="0" u="sng" strike="noStrike" dirty="0">
                        <a:solidFill>
                          <a:srgbClr val="0563C1"/>
                        </a:solidFill>
                        <a:effectLst/>
                        <a:latin typeface="Calibri" panose="020F0502020204030204" pitchFamily="34" charset="0"/>
                      </a:endParaRPr>
                    </a:p>
                  </a:txBody>
                  <a:tcPr marL="7620" marR="7620" marT="7620" marB="0" anchor="b"/>
                </a:tc>
              </a:tr>
              <a:tr h="247884">
                <a:tc>
                  <a:txBody>
                    <a:bodyPr/>
                    <a:lstStyle/>
                    <a:p>
                      <a:pPr algn="l" fontAlgn="b"/>
                      <a:r>
                        <a:rPr lang="en-US" sz="1100" u="none" strike="noStrike" dirty="0">
                          <a:effectLst/>
                        </a:rPr>
                        <a:t>OSLA Servicing</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1-866-264-9762</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sng" strike="noStrike" dirty="0">
                          <a:effectLst/>
                          <a:hlinkClick r:id="rId11"/>
                        </a:rPr>
                        <a:t>www.osla.org</a:t>
                      </a:r>
                      <a:endParaRPr lang="en-US" sz="1100" b="0" i="0" u="sng" strike="noStrike" dirty="0">
                        <a:solidFill>
                          <a:srgbClr val="0563C1"/>
                        </a:solidFill>
                        <a:effectLst/>
                        <a:latin typeface="Calibri" panose="020F0502020204030204" pitchFamily="34" charset="0"/>
                      </a:endParaRPr>
                    </a:p>
                  </a:txBody>
                  <a:tcPr marL="7620" marR="7620" marT="7620" marB="0" anchor="b"/>
                </a:tc>
              </a:tr>
              <a:tr h="247884">
                <a:tc>
                  <a:txBody>
                    <a:bodyPr/>
                    <a:lstStyle/>
                    <a:p>
                      <a:pPr algn="l" fontAlgn="b"/>
                      <a:r>
                        <a:rPr lang="en-US" sz="1100" u="none" strike="noStrike" dirty="0">
                          <a:effectLst/>
                        </a:rPr>
                        <a:t>VSAC Federal Loans</a:t>
                      </a:r>
                      <a:endParaRPr lang="en-US" sz="11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none" strike="noStrike" dirty="0">
                          <a:effectLst/>
                        </a:rPr>
                        <a:t>1-888-932-5626</a:t>
                      </a:r>
                      <a:endParaRPr lang="en-US" sz="1100" b="0"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r>
                        <a:rPr lang="en-US" sz="1100" u="sng" strike="noStrike" dirty="0">
                          <a:effectLst/>
                          <a:hlinkClick r:id="rId12"/>
                        </a:rPr>
                        <a:t>www.vsacfederalloans.org</a:t>
                      </a:r>
                      <a:endParaRPr lang="en-US" sz="1100" b="0" i="0" u="sng" strike="noStrike" dirty="0">
                        <a:solidFill>
                          <a:srgbClr val="0563C1"/>
                        </a:solidFill>
                        <a:effectLst/>
                        <a:latin typeface="Calibri" panose="020F0502020204030204" pitchFamily="34" charset="0"/>
                      </a:endParaRPr>
                    </a:p>
                  </a:txBody>
                  <a:tcPr marL="7620" marR="7620" marT="7620" marB="0" anchor="b"/>
                </a:tc>
              </a:tr>
            </a:tbl>
          </a:graphicData>
        </a:graphic>
      </p:graphicFrame>
    </p:spTree>
    <p:extLst>
      <p:ext uri="{BB962C8B-B14F-4D97-AF65-F5344CB8AC3E}">
        <p14:creationId xmlns:p14="http://schemas.microsoft.com/office/powerpoint/2010/main" val="33351844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t>You Don’t Have to Pay for Help With Your Student Loans</a:t>
            </a:r>
          </a:p>
        </p:txBody>
      </p:sp>
      <p:sp>
        <p:nvSpPr>
          <p:cNvPr id="3" name="Content Placeholder 2"/>
          <p:cNvSpPr>
            <a:spLocks noGrp="1"/>
          </p:cNvSpPr>
          <p:nvPr>
            <p:ph idx="1"/>
          </p:nvPr>
        </p:nvSpPr>
        <p:spPr/>
        <p:txBody>
          <a:bodyPr>
            <a:normAutofit lnSpcReduction="10000"/>
          </a:bodyPr>
          <a:lstStyle/>
          <a:p>
            <a:pPr marL="0" indent="0" fontAlgn="base">
              <a:buNone/>
            </a:pPr>
            <a:r>
              <a:rPr lang="en-US" sz="2400" dirty="0"/>
              <a:t>Many student loan debt relief companies charge a fee to provide services that you can take care of yourself for free by contacting your </a:t>
            </a:r>
            <a:r>
              <a:rPr lang="en-US" sz="2400" u="sng" dirty="0" smtClean="0"/>
              <a:t>loan servicer or Valley College</a:t>
            </a:r>
            <a:r>
              <a:rPr lang="en-US" sz="2400" dirty="0" smtClean="0"/>
              <a:t>.  You </a:t>
            </a:r>
            <a:r>
              <a:rPr lang="en-US" sz="2400" dirty="0"/>
              <a:t>can do any of the following for free:</a:t>
            </a:r>
          </a:p>
          <a:p>
            <a:pPr lvl="1" fontAlgn="base"/>
            <a:r>
              <a:rPr lang="en-US" dirty="0"/>
              <a:t>Lower or cap your monthly loan payment</a:t>
            </a:r>
          </a:p>
          <a:p>
            <a:pPr lvl="1" fontAlgn="base"/>
            <a:r>
              <a:rPr lang="en-US" dirty="0"/>
              <a:t>Consolidate multiple federal student loans</a:t>
            </a:r>
          </a:p>
          <a:p>
            <a:pPr lvl="1" fontAlgn="base"/>
            <a:r>
              <a:rPr lang="en-US" dirty="0"/>
              <a:t>Postpone monthly payments while you’re furthering your education or are unemployed</a:t>
            </a:r>
          </a:p>
          <a:p>
            <a:pPr lvl="1" fontAlgn="base"/>
            <a:r>
              <a:rPr lang="en-US" dirty="0"/>
              <a:t>Change your repayment plan</a:t>
            </a:r>
          </a:p>
          <a:p>
            <a:pPr lvl="1" fontAlgn="base"/>
            <a:r>
              <a:rPr lang="en-US" dirty="0"/>
              <a:t>See if you qualify for loan </a:t>
            </a:r>
            <a:r>
              <a:rPr lang="en-US" dirty="0" smtClean="0"/>
              <a:t>forgiveness</a:t>
            </a:r>
          </a:p>
          <a:p>
            <a:pPr marL="457200" lvl="1" indent="0" fontAlgn="base">
              <a:buNone/>
            </a:pPr>
            <a:r>
              <a:rPr lang="en-US" b="1" i="1" dirty="0" smtClean="0"/>
              <a:t>Debt relief companies often call or email offering forgiveness, which can only be offered by loan servicers.  These companies often ask for large sums of money and cannot always deliver what they promise.  Valley College and your loan servicer can assist you for free.  </a:t>
            </a:r>
            <a:endParaRPr lang="en-US" b="1" i="1" dirty="0"/>
          </a:p>
        </p:txBody>
      </p:sp>
    </p:spTree>
    <p:extLst>
      <p:ext uri="{BB962C8B-B14F-4D97-AF65-F5344CB8AC3E}">
        <p14:creationId xmlns:p14="http://schemas.microsoft.com/office/powerpoint/2010/main" val="1658786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Opportunity and Obligation</a:t>
            </a:r>
            <a:endParaRPr lang="en-US" b="1" dirty="0"/>
          </a:p>
        </p:txBody>
      </p:sp>
      <p:sp>
        <p:nvSpPr>
          <p:cNvPr id="3" name="Content Placeholder 2"/>
          <p:cNvSpPr>
            <a:spLocks noGrp="1"/>
          </p:cNvSpPr>
          <p:nvPr>
            <p:ph idx="1"/>
          </p:nvPr>
        </p:nvSpPr>
        <p:spPr/>
        <p:txBody>
          <a:bodyPr/>
          <a:lstStyle/>
          <a:p>
            <a:pPr marL="0" indent="0">
              <a:buNone/>
            </a:pPr>
            <a:r>
              <a:rPr lang="en-US" b="1" dirty="0" smtClean="0"/>
              <a:t>Opportunity:  </a:t>
            </a:r>
            <a:r>
              <a:rPr lang="en-US" dirty="0" smtClean="0"/>
              <a:t>The government has afforded YOU the opportunity to go to school.  Allowing YOU to borrow money with low interest and flexible repayment terms .</a:t>
            </a:r>
          </a:p>
          <a:p>
            <a:pPr marL="0" indent="0">
              <a:buNone/>
            </a:pPr>
            <a:endParaRPr lang="en-US" dirty="0" smtClean="0"/>
          </a:p>
          <a:p>
            <a:pPr marL="0" indent="0">
              <a:buNone/>
            </a:pPr>
            <a:r>
              <a:rPr lang="en-US" b="1" dirty="0" smtClean="0"/>
              <a:t>Obligation:  </a:t>
            </a:r>
            <a:r>
              <a:rPr lang="en-US" dirty="0" smtClean="0"/>
              <a:t>YOU have an obligation to repay our benevolent government back what YOU owe.</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5447" y="4478550"/>
            <a:ext cx="1600200" cy="2159000"/>
          </a:xfrm>
          <a:prstGeom prst="rect">
            <a:avLst/>
          </a:prstGeom>
        </p:spPr>
      </p:pic>
    </p:spTree>
    <p:extLst>
      <p:ext uri="{BB962C8B-B14F-4D97-AF65-F5344CB8AC3E}">
        <p14:creationId xmlns:p14="http://schemas.microsoft.com/office/powerpoint/2010/main" val="13415189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Tuition Options/Payment Plans</a:t>
            </a:r>
            <a:endParaRPr lang="en-US" b="1" dirty="0"/>
          </a:p>
        </p:txBody>
      </p:sp>
      <p:sp>
        <p:nvSpPr>
          <p:cNvPr id="3" name="Content Placeholder 2"/>
          <p:cNvSpPr>
            <a:spLocks noGrp="1"/>
          </p:cNvSpPr>
          <p:nvPr>
            <p:ph idx="1"/>
          </p:nvPr>
        </p:nvSpPr>
        <p:spPr/>
        <p:txBody>
          <a:bodyPr/>
          <a:lstStyle/>
          <a:p>
            <a:r>
              <a:rPr lang="en-US" dirty="0" smtClean="0"/>
              <a:t>Some of you may have a payment plan with Tuition Options or Valley College.  It is important that you make your payment timely to Tuition Options or Valley College.</a:t>
            </a:r>
          </a:p>
          <a:p>
            <a:r>
              <a:rPr lang="en-US" dirty="0" smtClean="0"/>
              <a:t>The payment plans offer no interest while you are in school, to allow you to focus on your education.</a:t>
            </a:r>
          </a:p>
          <a:p>
            <a:r>
              <a:rPr lang="en-US" dirty="0" smtClean="0"/>
              <a:t>If you feel you are going to miss a payment or need help catching up, contact Marigrace Klomstad.</a:t>
            </a:r>
          </a:p>
          <a:p>
            <a:r>
              <a:rPr lang="en-US" dirty="0" smtClean="0"/>
              <a:t>There is always help, but communication is the key.</a:t>
            </a:r>
          </a:p>
          <a:p>
            <a:pPr marL="0" indent="0">
              <a:buNone/>
            </a:pPr>
            <a:endParaRPr lang="en-US" dirty="0"/>
          </a:p>
        </p:txBody>
      </p:sp>
    </p:spTree>
    <p:extLst>
      <p:ext uri="{BB962C8B-B14F-4D97-AF65-F5344CB8AC3E}">
        <p14:creationId xmlns:p14="http://schemas.microsoft.com/office/powerpoint/2010/main" val="10062009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You Signed a Loan</a:t>
            </a:r>
            <a:br>
              <a:rPr lang="en-US" b="1" dirty="0" smtClean="0"/>
            </a:br>
            <a:r>
              <a:rPr lang="en-US" b="1" dirty="0" smtClean="0"/>
              <a:t>with the Federal Government!</a:t>
            </a:r>
            <a:endParaRPr lang="en-US" b="1" dirty="0"/>
          </a:p>
        </p:txBody>
      </p:sp>
      <p:sp>
        <p:nvSpPr>
          <p:cNvPr id="3" name="Content Placeholder 2"/>
          <p:cNvSpPr>
            <a:spLocks noGrp="1"/>
          </p:cNvSpPr>
          <p:nvPr>
            <p:ph idx="1"/>
          </p:nvPr>
        </p:nvSpPr>
        <p:spPr/>
        <p:txBody>
          <a:bodyPr>
            <a:normAutofit fontScale="92500" lnSpcReduction="10000"/>
          </a:bodyPr>
          <a:lstStyle/>
          <a:p>
            <a:r>
              <a:rPr lang="en-US" sz="3500" dirty="0" smtClean="0"/>
              <a:t>Master Promissory Note (MPN)</a:t>
            </a:r>
          </a:p>
          <a:p>
            <a:pPr lvl="1"/>
            <a:r>
              <a:rPr lang="en-US" sz="3000" dirty="0" smtClean="0"/>
              <a:t>That’s </a:t>
            </a:r>
            <a:r>
              <a:rPr lang="en-US" sz="3000" b="1" dirty="0" smtClean="0">
                <a:solidFill>
                  <a:srgbClr val="FF0000"/>
                </a:solidFill>
              </a:rPr>
              <a:t>YOUR LOAN</a:t>
            </a:r>
          </a:p>
          <a:p>
            <a:r>
              <a:rPr lang="en-US" sz="3500" dirty="0" smtClean="0"/>
              <a:t>MUST be paid back </a:t>
            </a:r>
          </a:p>
          <a:p>
            <a:pPr lvl="1"/>
            <a:r>
              <a:rPr lang="en-US" sz="3000" dirty="0" smtClean="0"/>
              <a:t>Even if you do not complete your program of study</a:t>
            </a:r>
          </a:p>
          <a:p>
            <a:pPr lvl="1"/>
            <a:r>
              <a:rPr lang="en-US" sz="3000" dirty="0" smtClean="0"/>
              <a:t>It’s the Government!</a:t>
            </a:r>
          </a:p>
          <a:p>
            <a:pPr lvl="2"/>
            <a:r>
              <a:rPr lang="en-US" sz="2600" dirty="0" smtClean="0"/>
              <a:t>They can garnish your wages!</a:t>
            </a:r>
          </a:p>
          <a:p>
            <a:pPr lvl="2"/>
            <a:r>
              <a:rPr lang="en-US" sz="2600" dirty="0" smtClean="0"/>
              <a:t>They can take your tax refund!</a:t>
            </a:r>
          </a:p>
          <a:p>
            <a:endParaRPr lang="en-US" sz="3200" dirty="0" smtClean="0"/>
          </a:p>
          <a:p>
            <a:r>
              <a:rPr lang="en-US" sz="3500" dirty="0" smtClean="0"/>
              <a:t>Good News!</a:t>
            </a:r>
          </a:p>
          <a:p>
            <a:pPr lvl="1"/>
            <a:r>
              <a:rPr lang="en-US" sz="3000" dirty="0" smtClean="0"/>
              <a:t>If you have trouble there are MANY resources to help</a:t>
            </a:r>
            <a:endParaRPr lang="en-US" sz="3000" dirty="0"/>
          </a:p>
          <a:p>
            <a:pPr marL="0" indent="0">
              <a:buNone/>
            </a:pPr>
            <a:endParaRPr lang="en-US" dirty="0"/>
          </a:p>
        </p:txBody>
      </p:sp>
    </p:spTree>
    <p:extLst>
      <p:ext uri="{BB962C8B-B14F-4D97-AF65-F5344CB8AC3E}">
        <p14:creationId xmlns:p14="http://schemas.microsoft.com/office/powerpoint/2010/main" val="33087246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The Federal Government’s Side of the Deal </a:t>
            </a:r>
            <a:endParaRPr lang="en-US" sz="4000" b="1" dirty="0"/>
          </a:p>
        </p:txBody>
      </p:sp>
      <p:sp>
        <p:nvSpPr>
          <p:cNvPr id="3" name="Content Placeholder 2"/>
          <p:cNvSpPr>
            <a:spLocks noGrp="1"/>
          </p:cNvSpPr>
          <p:nvPr>
            <p:ph idx="1"/>
          </p:nvPr>
        </p:nvSpPr>
        <p:spPr/>
        <p:txBody>
          <a:bodyPr/>
          <a:lstStyle/>
          <a:p>
            <a:r>
              <a:rPr lang="en-US" dirty="0" smtClean="0"/>
              <a:t>You MUST attend Exit Counseling</a:t>
            </a:r>
          </a:p>
          <a:p>
            <a:r>
              <a:rPr lang="en-US" dirty="0" smtClean="0"/>
              <a:t>You MUST make monthly payments on loan</a:t>
            </a:r>
          </a:p>
          <a:p>
            <a:r>
              <a:rPr lang="en-US" dirty="0" smtClean="0"/>
              <a:t>You MUST </a:t>
            </a:r>
            <a:r>
              <a:rPr lang="en-US" u="sng" dirty="0" smtClean="0"/>
              <a:t>communicate</a:t>
            </a:r>
            <a:r>
              <a:rPr lang="en-US" dirty="0" smtClean="0"/>
              <a:t> with the Federal Government </a:t>
            </a:r>
          </a:p>
          <a:p>
            <a:pPr lvl="1"/>
            <a:r>
              <a:rPr lang="en-US" dirty="0" smtClean="0"/>
              <a:t>If you cannot make payments</a:t>
            </a:r>
          </a:p>
          <a:p>
            <a:pPr lvl="1"/>
            <a:r>
              <a:rPr lang="en-US" dirty="0" smtClean="0"/>
              <a:t>If your contact information changes or if you go back to school </a:t>
            </a:r>
          </a:p>
          <a:p>
            <a:pPr lvl="2"/>
            <a:r>
              <a:rPr lang="en-US" sz="2400" dirty="0" smtClean="0"/>
              <a:t>CONTACT YOUR SERVICER OR SCHOOL!</a:t>
            </a:r>
          </a:p>
          <a:p>
            <a:pPr lvl="2"/>
            <a:endParaRPr lang="en-US" dirty="0"/>
          </a:p>
          <a:p>
            <a:r>
              <a:rPr lang="en-US" b="1" dirty="0" smtClean="0"/>
              <a:t>ALL YOU HAVE TO DO IS COMMUNICATE!</a:t>
            </a:r>
            <a:endParaRPr lang="en-US" b="1" dirty="0"/>
          </a:p>
          <a:p>
            <a:pPr lvl="2"/>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21839" y="4367283"/>
            <a:ext cx="2138149" cy="2231409"/>
          </a:xfrm>
          <a:prstGeom prst="rect">
            <a:avLst/>
          </a:prstGeom>
        </p:spPr>
      </p:pic>
    </p:spTree>
    <p:extLst>
      <p:ext uri="{BB962C8B-B14F-4D97-AF65-F5344CB8AC3E}">
        <p14:creationId xmlns:p14="http://schemas.microsoft.com/office/powerpoint/2010/main" val="18756640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6 months No Payment – What a Deal!</a:t>
            </a:r>
            <a:endParaRPr lang="en-US" b="1" dirty="0"/>
          </a:p>
        </p:txBody>
      </p:sp>
      <p:sp>
        <p:nvSpPr>
          <p:cNvPr id="3" name="Content Placeholder 2"/>
          <p:cNvSpPr>
            <a:spLocks noGrp="1"/>
          </p:cNvSpPr>
          <p:nvPr>
            <p:ph idx="1"/>
          </p:nvPr>
        </p:nvSpPr>
        <p:spPr/>
        <p:txBody>
          <a:bodyPr>
            <a:normAutofit lnSpcReduction="10000"/>
          </a:bodyPr>
          <a:lstStyle/>
          <a:p>
            <a:r>
              <a:rPr lang="en-US" dirty="0"/>
              <a:t>6 month grace period is only allowed one time.</a:t>
            </a:r>
          </a:p>
          <a:p>
            <a:r>
              <a:rPr lang="en-US" dirty="0"/>
              <a:t>6 month grace period begins when you:  </a:t>
            </a:r>
            <a:endParaRPr lang="en-US" dirty="0" smtClean="0"/>
          </a:p>
          <a:p>
            <a:pPr lvl="1"/>
            <a:r>
              <a:rPr lang="en-US" dirty="0" smtClean="0"/>
              <a:t>Graduate OR Withdraw </a:t>
            </a:r>
            <a:endParaRPr lang="en-US" dirty="0"/>
          </a:p>
          <a:p>
            <a:endParaRPr lang="en-US" dirty="0"/>
          </a:p>
          <a:p>
            <a:pPr marL="0" indent="0">
              <a:buNone/>
            </a:pPr>
            <a:r>
              <a:rPr lang="en-US" sz="3200" dirty="0"/>
              <a:t>Why?</a:t>
            </a:r>
          </a:p>
          <a:p>
            <a:r>
              <a:rPr lang="en-US" dirty="0"/>
              <a:t>Our Government invests in us!  </a:t>
            </a:r>
          </a:p>
          <a:p>
            <a:r>
              <a:rPr lang="en-US" dirty="0"/>
              <a:t>Our Government wants us to be successful!</a:t>
            </a:r>
          </a:p>
          <a:p>
            <a:r>
              <a:rPr lang="en-US" dirty="0"/>
              <a:t>Our Government gives us </a:t>
            </a:r>
            <a:r>
              <a:rPr lang="en-US" u="sng" dirty="0"/>
              <a:t>time to find a job</a:t>
            </a:r>
            <a:r>
              <a:rPr lang="en-US" dirty="0"/>
              <a:t> before we start paying back</a:t>
            </a:r>
          </a:p>
          <a:p>
            <a:endParaRPr lang="en-US" dirty="0"/>
          </a:p>
        </p:txBody>
      </p:sp>
    </p:spTree>
    <p:extLst>
      <p:ext uri="{BB962C8B-B14F-4D97-AF65-F5344CB8AC3E}">
        <p14:creationId xmlns:p14="http://schemas.microsoft.com/office/powerpoint/2010/main" val="2251927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5369"/>
            <a:ext cx="10515600" cy="1325563"/>
          </a:xfrm>
        </p:spPr>
        <p:txBody>
          <a:bodyPr/>
          <a:lstStyle/>
          <a:p>
            <a:r>
              <a:rPr lang="en-US" b="1" dirty="0" smtClean="0"/>
              <a:t>Don’t be a Delinquent!</a:t>
            </a:r>
            <a:endParaRPr lang="en-US" b="1" dirty="0"/>
          </a:p>
        </p:txBody>
      </p:sp>
      <p:sp>
        <p:nvSpPr>
          <p:cNvPr id="3" name="Content Placeholder 2"/>
          <p:cNvSpPr>
            <a:spLocks noGrp="1"/>
          </p:cNvSpPr>
          <p:nvPr>
            <p:ph idx="1"/>
          </p:nvPr>
        </p:nvSpPr>
        <p:spPr/>
        <p:txBody>
          <a:bodyPr/>
          <a:lstStyle/>
          <a:p>
            <a:r>
              <a:rPr lang="en-US" dirty="0" smtClean="0"/>
              <a:t>You will get incessant phone calls and letters from:</a:t>
            </a:r>
          </a:p>
          <a:p>
            <a:pPr lvl="1"/>
            <a:r>
              <a:rPr lang="en-US" dirty="0" smtClean="0"/>
              <a:t>The Federal Government Loan Servicer!</a:t>
            </a:r>
          </a:p>
          <a:p>
            <a:pPr lvl="1"/>
            <a:r>
              <a:rPr lang="en-US" dirty="0" smtClean="0"/>
              <a:t>Valley College!</a:t>
            </a:r>
          </a:p>
          <a:p>
            <a:pPr marL="457200" lvl="1" indent="0">
              <a:buNone/>
            </a:pPr>
            <a:r>
              <a:rPr lang="en-US" dirty="0" smtClean="0"/>
              <a:t>	</a:t>
            </a:r>
          </a:p>
          <a:p>
            <a:r>
              <a:rPr lang="en-US" dirty="0" smtClean="0"/>
              <a:t>As a Business Professional YOUR CREDIT SCORE WILL MATTER!</a:t>
            </a:r>
          </a:p>
          <a:p>
            <a:pPr lvl="1"/>
            <a:r>
              <a:rPr lang="en-US" dirty="0" smtClean="0"/>
              <a:t>Delinquencies = Bad Credit</a:t>
            </a:r>
          </a:p>
          <a:p>
            <a:pPr lvl="1"/>
            <a:r>
              <a:rPr lang="en-US" dirty="0" smtClean="0"/>
              <a:t>Late payments = Breaking a Mirror</a:t>
            </a:r>
          </a:p>
          <a:p>
            <a:pPr lvl="2"/>
            <a:r>
              <a:rPr lang="en-US" sz="2200" dirty="0" smtClean="0"/>
              <a:t>7 year negative credit record = 7 years bad luck</a:t>
            </a:r>
          </a:p>
          <a:p>
            <a:pPr lvl="2"/>
            <a:r>
              <a:rPr lang="en-US" sz="2200" dirty="0" smtClean="0"/>
              <a:t>Default= Bad Credit plus Garnishment</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14564" y="4473054"/>
            <a:ext cx="4114800" cy="2743200"/>
          </a:xfrm>
          <a:prstGeom prst="rect">
            <a:avLst/>
          </a:prstGeom>
        </p:spPr>
      </p:pic>
    </p:spTree>
    <p:extLst>
      <p:ext uri="{BB962C8B-B14F-4D97-AF65-F5344CB8AC3E}">
        <p14:creationId xmlns:p14="http://schemas.microsoft.com/office/powerpoint/2010/main" val="14064705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Federal Government:</a:t>
            </a:r>
            <a:br>
              <a:rPr lang="en-US" b="1" dirty="0" smtClean="0"/>
            </a:br>
            <a:r>
              <a:rPr lang="en-US" b="1" dirty="0" smtClean="0"/>
              <a:t>“We know where you live!”</a:t>
            </a:r>
            <a:endParaRPr lang="en-US" b="1" dirty="0"/>
          </a:p>
        </p:txBody>
      </p:sp>
      <p:sp>
        <p:nvSpPr>
          <p:cNvPr id="3" name="Content Placeholder 2"/>
          <p:cNvSpPr>
            <a:spLocks noGrp="1"/>
          </p:cNvSpPr>
          <p:nvPr>
            <p:ph idx="1"/>
          </p:nvPr>
        </p:nvSpPr>
        <p:spPr/>
        <p:txBody>
          <a:bodyPr>
            <a:normAutofit fontScale="25000" lnSpcReduction="20000"/>
          </a:bodyPr>
          <a:lstStyle/>
          <a:p>
            <a:pPr marL="0" indent="0">
              <a:buNone/>
            </a:pPr>
            <a:endParaRPr lang="en-US" dirty="0" smtClean="0"/>
          </a:p>
          <a:p>
            <a:r>
              <a:rPr lang="en-US" sz="11200" dirty="0" smtClean="0"/>
              <a:t>Your </a:t>
            </a:r>
            <a:r>
              <a:rPr lang="en-US" sz="11200" dirty="0"/>
              <a:t>Loan Servicer is acting for the Government and is calling to HELP you!</a:t>
            </a:r>
          </a:p>
          <a:p>
            <a:r>
              <a:rPr lang="en-US" sz="11200" dirty="0"/>
              <a:t>If you ignore them, they will call your job or your </a:t>
            </a:r>
            <a:r>
              <a:rPr lang="en-US" sz="11200" dirty="0" smtClean="0"/>
              <a:t>references</a:t>
            </a:r>
            <a:endParaRPr lang="en-US" sz="11200" dirty="0"/>
          </a:p>
          <a:p>
            <a:r>
              <a:rPr lang="en-US" sz="11200" dirty="0" smtClean="0"/>
              <a:t>If you are unable to pay, contact your servicer immediately </a:t>
            </a:r>
          </a:p>
          <a:p>
            <a:r>
              <a:rPr lang="en-US" sz="11200" dirty="0" smtClean="0"/>
              <a:t>It is extremely important to resolve delinquency early</a:t>
            </a:r>
          </a:p>
          <a:p>
            <a:r>
              <a:rPr lang="en-US" sz="11200" b="1" dirty="0"/>
              <a:t>You may be able to temporarily suspend your </a:t>
            </a:r>
            <a:r>
              <a:rPr lang="en-US" sz="11200" b="1" dirty="0" smtClean="0"/>
              <a:t>payments</a:t>
            </a:r>
            <a:endParaRPr lang="en-US" sz="11200" b="1" dirty="0"/>
          </a:p>
          <a:p>
            <a:endParaRPr lang="en-US" sz="7000"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endParaRPr lang="en-US" dirty="0" smtClean="0"/>
          </a:p>
          <a:p>
            <a:pPr marL="0" indent="0">
              <a:buNone/>
            </a:pPr>
            <a:r>
              <a:rPr lang="en-US" sz="12800" b="1" dirty="0" smtClean="0"/>
              <a:t>Ignoring the problem is not a solution---call for help.</a:t>
            </a:r>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5570" y="3225491"/>
            <a:ext cx="2006790" cy="3461911"/>
          </a:xfrm>
          <a:prstGeom prst="rect">
            <a:avLst/>
          </a:prstGeom>
        </p:spPr>
      </p:pic>
    </p:spTree>
    <p:extLst>
      <p:ext uri="{BB962C8B-B14F-4D97-AF65-F5344CB8AC3E}">
        <p14:creationId xmlns:p14="http://schemas.microsoft.com/office/powerpoint/2010/main" val="23055030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0" y="4402256"/>
            <a:ext cx="3810000" cy="2223732"/>
          </a:xfrm>
          <a:prstGeom prst="rect">
            <a:avLst/>
          </a:prstGeom>
        </p:spPr>
      </p:pic>
      <p:sp>
        <p:nvSpPr>
          <p:cNvPr id="2" name="Title 1"/>
          <p:cNvSpPr>
            <a:spLocks noGrp="1"/>
          </p:cNvSpPr>
          <p:nvPr>
            <p:ph type="title"/>
          </p:nvPr>
        </p:nvSpPr>
        <p:spPr/>
        <p:txBody>
          <a:bodyPr/>
          <a:lstStyle/>
          <a:p>
            <a:pPr algn="ctr"/>
            <a:r>
              <a:rPr lang="en-US" b="1" dirty="0" smtClean="0"/>
              <a:t>Consequences of Not Paying the Government</a:t>
            </a:r>
            <a:br>
              <a:rPr lang="en-US" b="1" dirty="0" smtClean="0"/>
            </a:br>
            <a:r>
              <a:rPr lang="en-US" b="1" dirty="0" smtClean="0"/>
              <a:t>It’s called Default!</a:t>
            </a:r>
            <a:endParaRPr lang="en-US" b="1" dirty="0"/>
          </a:p>
        </p:txBody>
      </p:sp>
      <p:sp>
        <p:nvSpPr>
          <p:cNvPr id="3" name="Content Placeholder 2"/>
          <p:cNvSpPr>
            <a:spLocks noGrp="1"/>
          </p:cNvSpPr>
          <p:nvPr>
            <p:ph idx="1"/>
          </p:nvPr>
        </p:nvSpPr>
        <p:spPr>
          <a:xfrm>
            <a:off x="851452" y="1971399"/>
            <a:ext cx="10515600" cy="4351338"/>
          </a:xfrm>
        </p:spPr>
        <p:txBody>
          <a:bodyPr>
            <a:normAutofit lnSpcReduction="10000"/>
          </a:bodyPr>
          <a:lstStyle/>
          <a:p>
            <a:r>
              <a:rPr lang="en-US" b="1" dirty="0" smtClean="0"/>
              <a:t>No more tax refunds!</a:t>
            </a:r>
          </a:p>
          <a:p>
            <a:pPr lvl="1"/>
            <a:r>
              <a:rPr lang="en-US" dirty="0" smtClean="0"/>
              <a:t>They will take your federal and state tax refunds</a:t>
            </a:r>
            <a:r>
              <a:rPr lang="en-US" dirty="0"/>
              <a:t> </a:t>
            </a:r>
            <a:r>
              <a:rPr lang="en-US" dirty="0" smtClean="0"/>
              <a:t>until you are paid in full</a:t>
            </a:r>
          </a:p>
          <a:p>
            <a:r>
              <a:rPr lang="en-US" b="1" dirty="0" smtClean="0"/>
              <a:t>They </a:t>
            </a:r>
            <a:r>
              <a:rPr lang="en-US" b="1" dirty="0"/>
              <a:t>will </a:t>
            </a:r>
            <a:r>
              <a:rPr lang="en-US" b="1" dirty="0" smtClean="0"/>
              <a:t>garnish your wages!</a:t>
            </a:r>
          </a:p>
          <a:p>
            <a:pPr lvl="1"/>
            <a:r>
              <a:rPr lang="en-US" dirty="0" smtClean="0"/>
              <a:t>Less money for you and you have no control </a:t>
            </a:r>
            <a:endParaRPr lang="en-US" dirty="0"/>
          </a:p>
          <a:p>
            <a:r>
              <a:rPr lang="en-US" dirty="0" smtClean="0"/>
              <a:t>They will not loan you any more money and you lose eligibility for Free Money (Grants)</a:t>
            </a:r>
          </a:p>
          <a:p>
            <a:pPr marL="0" indent="0">
              <a:buNone/>
            </a:pPr>
            <a:endParaRPr lang="en-US" b="1" i="1" dirty="0" smtClean="0"/>
          </a:p>
          <a:p>
            <a:pPr marL="0" indent="0">
              <a:buNone/>
            </a:pPr>
            <a:r>
              <a:rPr lang="en-US" b="1" i="1" dirty="0" smtClean="0"/>
              <a:t>Just like you have to file and pay taxes, you must pay the</a:t>
            </a:r>
          </a:p>
          <a:p>
            <a:pPr marL="0" indent="0">
              <a:buNone/>
            </a:pPr>
            <a:r>
              <a:rPr lang="en-US" b="1" i="1" dirty="0" smtClean="0"/>
              <a:t>government what you owe them for the opportunity</a:t>
            </a:r>
          </a:p>
          <a:p>
            <a:pPr marL="0" indent="0">
              <a:buNone/>
            </a:pPr>
            <a:r>
              <a:rPr lang="en-US" b="1" i="1" dirty="0" smtClean="0"/>
              <a:t>they have afforded you!</a:t>
            </a:r>
            <a:endParaRPr lang="en-US" b="1" i="1" dirty="0"/>
          </a:p>
        </p:txBody>
      </p:sp>
    </p:spTree>
    <p:extLst>
      <p:ext uri="{BB962C8B-B14F-4D97-AF65-F5344CB8AC3E}">
        <p14:creationId xmlns:p14="http://schemas.microsoft.com/office/powerpoint/2010/main" val="32062528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Ways the Government Gives You Relief</a:t>
            </a:r>
            <a:endParaRPr lang="en-US" b="1" dirty="0"/>
          </a:p>
        </p:txBody>
      </p:sp>
      <p:sp>
        <p:nvSpPr>
          <p:cNvPr id="3" name="Content Placeholder 2"/>
          <p:cNvSpPr>
            <a:spLocks noGrp="1"/>
          </p:cNvSpPr>
          <p:nvPr>
            <p:ph idx="1"/>
          </p:nvPr>
        </p:nvSpPr>
        <p:spPr/>
        <p:txBody>
          <a:bodyPr>
            <a:normAutofit/>
          </a:bodyPr>
          <a:lstStyle/>
          <a:p>
            <a:r>
              <a:rPr lang="en-US" sz="3600" dirty="0" smtClean="0"/>
              <a:t>Forbearance</a:t>
            </a:r>
          </a:p>
          <a:p>
            <a:pPr lvl="1"/>
            <a:r>
              <a:rPr lang="en-US" sz="3200" dirty="0" smtClean="0"/>
              <a:t>Financial/Medical difficulties, for example</a:t>
            </a:r>
          </a:p>
          <a:p>
            <a:r>
              <a:rPr lang="en-US" sz="3600" dirty="0" smtClean="0"/>
              <a:t>Deferment </a:t>
            </a:r>
          </a:p>
          <a:p>
            <a:pPr lvl="1"/>
            <a:r>
              <a:rPr lang="en-US" sz="3200" dirty="0" smtClean="0"/>
              <a:t>Unemployment, military, in-school</a:t>
            </a:r>
          </a:p>
          <a:p>
            <a:r>
              <a:rPr lang="en-US" sz="3600" dirty="0" smtClean="0"/>
              <a:t>Income based repayment plans</a:t>
            </a:r>
          </a:p>
          <a:p>
            <a:pPr lvl="1"/>
            <a:r>
              <a:rPr lang="en-US" sz="3200" dirty="0" smtClean="0"/>
              <a:t>Longer term benefits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9852" y="4421875"/>
            <a:ext cx="3389194" cy="2436125"/>
          </a:xfrm>
          <a:prstGeom prst="rect">
            <a:avLst/>
          </a:prstGeom>
        </p:spPr>
      </p:pic>
    </p:spTree>
    <p:extLst>
      <p:ext uri="{BB962C8B-B14F-4D97-AF65-F5344CB8AC3E}">
        <p14:creationId xmlns:p14="http://schemas.microsoft.com/office/powerpoint/2010/main" val="42492917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1023</TotalTime>
  <Words>709</Words>
  <Application>Microsoft Office PowerPoint</Application>
  <PresentationFormat>Widescreen</PresentationFormat>
  <Paragraphs>142</Paragraphs>
  <Slides>13</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Financial Aid Plain Talk</vt:lpstr>
      <vt:lpstr>Tuition Options/Payment Plans</vt:lpstr>
      <vt:lpstr>You Signed a Loan with the Federal Government!</vt:lpstr>
      <vt:lpstr>The Federal Government’s Side of the Deal </vt:lpstr>
      <vt:lpstr>6 months No Payment – What a Deal!</vt:lpstr>
      <vt:lpstr>Don’t be a Delinquent!</vt:lpstr>
      <vt:lpstr>Federal Government: “We know where you live!”</vt:lpstr>
      <vt:lpstr>Consequences of Not Paying the Government It’s called Default!</vt:lpstr>
      <vt:lpstr>Ways the Government Gives You Relief</vt:lpstr>
      <vt:lpstr>Income Based Repayment Plans</vt:lpstr>
      <vt:lpstr>Look at all the help you get!</vt:lpstr>
      <vt:lpstr>You Don’t Have to Pay for Help With Your Student Loans</vt:lpstr>
      <vt:lpstr>Opportunity and Obligation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Aid Literacy</dc:title>
  <dc:creator>Financial Aid</dc:creator>
  <cp:lastModifiedBy>Shelly Smith</cp:lastModifiedBy>
  <cp:revision>48</cp:revision>
  <cp:lastPrinted>2016-07-21T15:02:18Z</cp:lastPrinted>
  <dcterms:created xsi:type="dcterms:W3CDTF">2015-01-19T17:00:17Z</dcterms:created>
  <dcterms:modified xsi:type="dcterms:W3CDTF">2016-07-21T20:42:09Z</dcterms:modified>
</cp:coreProperties>
</file>